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97" r:id="rId5"/>
    <p:sldId id="260" r:id="rId6"/>
    <p:sldId id="261" r:id="rId7"/>
    <p:sldId id="298" r:id="rId8"/>
    <p:sldId id="263" r:id="rId9"/>
    <p:sldId id="299" r:id="rId10"/>
    <p:sldId id="264" r:id="rId11"/>
    <p:sldId id="267" r:id="rId12"/>
    <p:sldId id="304" r:id="rId13"/>
    <p:sldId id="265" r:id="rId14"/>
    <p:sldId id="305" r:id="rId15"/>
    <p:sldId id="266" r:id="rId16"/>
    <p:sldId id="30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03" r:id="rId26"/>
    <p:sldId id="277" r:id="rId27"/>
    <p:sldId id="308" r:id="rId28"/>
    <p:sldId id="300" r:id="rId29"/>
    <p:sldId id="278" r:id="rId30"/>
    <p:sldId id="279" r:id="rId31"/>
    <p:sldId id="280" r:id="rId32"/>
    <p:sldId id="296" r:id="rId33"/>
    <p:sldId id="281" r:id="rId34"/>
    <p:sldId id="301" r:id="rId35"/>
    <p:sldId id="286" r:id="rId36"/>
    <p:sldId id="302" r:id="rId37"/>
    <p:sldId id="287" r:id="rId38"/>
    <p:sldId id="283" r:id="rId39"/>
    <p:sldId id="288" r:id="rId40"/>
    <p:sldId id="284" r:id="rId41"/>
    <p:sldId id="289" r:id="rId42"/>
  </p:sldIdLst>
  <p:sldSz cx="14630400" cy="8229600"/>
  <p:notesSz cx="8229600" cy="14630400"/>
  <p:embeddedFontLst>
    <p:embeddedFont>
      <p:font typeface="Cabin" panose="020B0604020202020204" charset="0"/>
      <p:regular r:id="rId44"/>
    </p:embeddedFont>
    <p:embeddedFont>
      <p:font typeface="Unbounde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86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51231-2DA7-0B79-2654-C15BE188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A7F67-E4BD-087E-C344-C8F4F1383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76CE5-DDC3-92F2-62A4-09BC0B826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53413-1DA8-9F16-1A56-54CA31401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12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9785-3DE6-9E6E-5600-3D4D2344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8803-C86D-3A6F-CBA0-E350DD051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5B96A-2E50-85F3-400B-59589885D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ED87-8F18-420F-0285-1A45F8278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1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AA1C6-D910-D27D-5EC4-608562E2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167FD-251E-698D-F32C-D1EC95760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B7B17-C1C2-F211-BE66-052940E6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D35BC-C5AC-697A-5627-5F0FECF63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1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C22C7-A21F-DE76-9B96-AAC042E6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FC08E-4ABD-2C93-A6A7-00BD39DE4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8DFEC-D47A-6450-3E95-9B79853A4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43619-1D16-9AAE-2872-9AE31BE002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74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DF423-8682-840B-BFDC-2323F437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559D0-04BF-8EFF-44AE-127BD1B77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9BADB-9AEA-DC2A-2535-6C5F6B495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72DF3-1851-E9E2-0CD5-7F378A159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10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FA05-5BA6-AF62-840E-B934A2CE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6D65A-1CDF-24DD-9D8F-1E0A56267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FF55C-367B-5038-2DBC-A6521F7E4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AD4B3-BDC4-7464-FA4A-22DE3EB79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31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93DD-D4A5-A3B3-90B0-725AF0456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F3CDF-260E-038E-6114-1A61BDD05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2A7BF-7CA1-F000-953F-5A065AD2A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9663D-69AC-210E-D510-8F7F0364B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6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8834-5B7B-6DF7-C76D-FC64885F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5AE7-2451-3295-74B1-B19BCA205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EE60F-432D-DEDE-47E7-1CEC0F229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9C5B-393F-3448-33A3-362B94C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42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9635F-665D-90C7-5B44-4FC0B310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1AFB8-47DF-BD58-23C6-24912A5D7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9722D-3972-85C1-2EF0-795A93147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A3A01-1D71-BCFF-46F0-A6E73E309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14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AF34D-19EA-D022-5604-6FC4A228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B666A-B126-D661-F0ED-0EFD7CE71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84D81-F6C9-94B0-8B73-6219FA486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F3BBF-E12F-6689-47AE-4F5C640C7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5C23C-385E-778F-2106-A12337EB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6AB6D-3142-CB1C-8304-0A3234063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893D3E-0062-04CA-E95E-7C02C8EA6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3344F-22BE-F8E0-3F9D-AF6B3C2A4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68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CA54-DE11-6481-9B55-1BD22457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D29EC-71E4-01DD-E0C5-CB2054857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DC071-7DE5-8319-5AA8-5FEB560C5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D938D-DD84-AEE6-4C55-A0375D0A7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7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80E8-B431-22B6-BB4A-3340C6A9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83244-0686-4F34-CD08-4045881FE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645FB-DBA2-678E-13CC-785178DD6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6682-4077-151C-29D2-7FC2E7800A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6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F2E59-B490-98FC-BEE7-EE77CA4B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A542B-0023-BD0B-0584-AA89FEACD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2A010-AA4D-93F6-0395-E5898677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BB40D-7B0C-BF9B-EED7-EED50010B5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72251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Breast Cancer Detection 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2658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Supervised by: Dr. Amal Aboutabl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2899"/>
            <a:ext cx="61543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21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21273"/>
            <a:ext cx="6185535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Transfer learning was applied uniformly across all models using pre-trained weights from the ImageNet dataset.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994673" y="34102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Models: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8994670" y="5898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994672" y="41142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994673" y="46887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ResNet50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994671" y="53240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12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InceptionV3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39603"/>
            <a:ext cx="6185535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 is a 42-layer deep CNN widely used for image classification on the ImageNet dataset. It can classify images into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1,000 categories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ranging from electronic devices to animals. The model processes input images of size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299×299 pixels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incorporates diverse components such as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convolutions, pooling layers, concatenations, dropouts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and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fully connected layers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It uses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batch normalization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throughout to stabilize training and employs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Softmax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loss calculation. The architecture balances performance and efficiency through a combination of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symmetric and asymmetric modules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31" y="2539603"/>
            <a:ext cx="6566752" cy="330648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46AB2-C431-6FE8-BD15-0D152A0E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8E37C1-215C-855A-22A7-3D73A55036EE}"/>
              </a:ext>
            </a:extLst>
          </p:cNvPr>
          <p:cNvSpPr/>
          <p:nvPr/>
        </p:nvSpPr>
        <p:spPr>
          <a:xfrm>
            <a:off x="837724" y="2242899"/>
            <a:ext cx="61543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4A0D2B3-75DC-200A-0047-51E761AF6C49}"/>
              </a:ext>
            </a:extLst>
          </p:cNvPr>
          <p:cNvSpPr/>
          <p:nvPr/>
        </p:nvSpPr>
        <p:spPr>
          <a:xfrm>
            <a:off x="837724" y="3521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1E320CA-6340-1594-A9A4-EA616D9332DE}"/>
              </a:ext>
            </a:extLst>
          </p:cNvPr>
          <p:cNvSpPr/>
          <p:nvPr/>
        </p:nvSpPr>
        <p:spPr>
          <a:xfrm>
            <a:off x="837724" y="3521273"/>
            <a:ext cx="6185535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Transfer learning was applied uniformly across all models using pre-trained weights from the ImageNet dataset.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5FEB68F-4B01-BDED-D9C9-DAA881885AD1}"/>
              </a:ext>
            </a:extLst>
          </p:cNvPr>
          <p:cNvSpPr/>
          <p:nvPr/>
        </p:nvSpPr>
        <p:spPr>
          <a:xfrm>
            <a:off x="8994673" y="34102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Models:</a:t>
            </a:r>
            <a:endParaRPr lang="en-US" sz="28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C3756C4-7DA2-C52B-33C7-1F75ACE29490}"/>
              </a:ext>
            </a:extLst>
          </p:cNvPr>
          <p:cNvSpPr/>
          <p:nvPr/>
        </p:nvSpPr>
        <p:spPr>
          <a:xfrm>
            <a:off x="8994670" y="5898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579CFBA-5F3F-4FD2-F8F6-F60DBE701822}"/>
              </a:ext>
            </a:extLst>
          </p:cNvPr>
          <p:cNvSpPr/>
          <p:nvPr/>
        </p:nvSpPr>
        <p:spPr>
          <a:xfrm>
            <a:off x="8994672" y="41142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CD4A22D-E135-D57F-B2CB-583D2B48C467}"/>
              </a:ext>
            </a:extLst>
          </p:cNvPr>
          <p:cNvSpPr/>
          <p:nvPr/>
        </p:nvSpPr>
        <p:spPr>
          <a:xfrm>
            <a:off x="8994673" y="46887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ResNet50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EC3573D-3E0C-7E71-57F6-A64DFB58CB1B}"/>
              </a:ext>
            </a:extLst>
          </p:cNvPr>
          <p:cNvSpPr/>
          <p:nvPr/>
        </p:nvSpPr>
        <p:spPr>
          <a:xfrm>
            <a:off x="8994671" y="53240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26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46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ResNet50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63014"/>
            <a:ext cx="632090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ResNet50 is a 50-layer deep convolutional neural network that uses </a:t>
            </a: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residual blocks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skip connections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simplify the training of deep networks. These skip connections allow the model to learn residual functions instead of full mappings, helping to address vanishing gradient problems. 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5293519"/>
            <a:ext cx="632090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core idea is represented as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F(x) + x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where </a:t>
            </a: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F(x)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is the output of the convolutional layers and </a:t>
            </a: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is the input.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35" y="3216831"/>
            <a:ext cx="6050042" cy="2858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1099B-C428-C7A1-C5D1-997184FE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15AF8D-A31E-76EF-D145-747495852C05}"/>
              </a:ext>
            </a:extLst>
          </p:cNvPr>
          <p:cNvSpPr/>
          <p:nvPr/>
        </p:nvSpPr>
        <p:spPr>
          <a:xfrm>
            <a:off x="837724" y="2242899"/>
            <a:ext cx="61543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0744814-58DC-008A-511C-1A0C2DCDA797}"/>
              </a:ext>
            </a:extLst>
          </p:cNvPr>
          <p:cNvSpPr/>
          <p:nvPr/>
        </p:nvSpPr>
        <p:spPr>
          <a:xfrm>
            <a:off x="837724" y="3521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38B6773-4AA6-BFD4-FBA1-E68BCDE0BE88}"/>
              </a:ext>
            </a:extLst>
          </p:cNvPr>
          <p:cNvSpPr/>
          <p:nvPr/>
        </p:nvSpPr>
        <p:spPr>
          <a:xfrm>
            <a:off x="837724" y="3521273"/>
            <a:ext cx="6185535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Transfer learning was applied uniformly across all models using pre-trained weights from the ImageNet dataset.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01B2658-173E-7C48-5913-E17D176AEC6C}"/>
              </a:ext>
            </a:extLst>
          </p:cNvPr>
          <p:cNvSpPr/>
          <p:nvPr/>
        </p:nvSpPr>
        <p:spPr>
          <a:xfrm>
            <a:off x="8994673" y="34102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Models:</a:t>
            </a:r>
            <a:endParaRPr lang="en-US" sz="28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1312035-D3AA-A5DA-9692-6FA4E725E7D1}"/>
              </a:ext>
            </a:extLst>
          </p:cNvPr>
          <p:cNvSpPr/>
          <p:nvPr/>
        </p:nvSpPr>
        <p:spPr>
          <a:xfrm>
            <a:off x="8994670" y="5898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53DF3BC-5D17-C28C-B5BC-B6D231D3FBD0}"/>
              </a:ext>
            </a:extLst>
          </p:cNvPr>
          <p:cNvSpPr/>
          <p:nvPr/>
        </p:nvSpPr>
        <p:spPr>
          <a:xfrm>
            <a:off x="8994672" y="41142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4F5097A-364F-500D-DAAC-E0FDEED4CF31}"/>
              </a:ext>
            </a:extLst>
          </p:cNvPr>
          <p:cNvSpPr/>
          <p:nvPr/>
        </p:nvSpPr>
        <p:spPr>
          <a:xfrm>
            <a:off x="8994673" y="46887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ResNet50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DC624E3-8A30-29C7-8CD9-BB0C459C0CC5}"/>
              </a:ext>
            </a:extLst>
          </p:cNvPr>
          <p:cNvSpPr/>
          <p:nvPr/>
        </p:nvSpPr>
        <p:spPr>
          <a:xfrm>
            <a:off x="8994671" y="53240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662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DenseNet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77083"/>
            <a:ext cx="61855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 (Densely Connected Convolutional Network) improves feature reuse and gradient flow by connecting each layer to all preceding layers within a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 block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Unlike traditional CNNs, where layers connect sequentially, DenseNet allows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L(L+1)/2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direct connections for </a:t>
            </a: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layers. Each layer receives inputs from all previous layers and passes its output to all subsequent layers, enhancing training efficiency and reducing the vanishing gradient issue.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430899"/>
            <a:ext cx="6185535" cy="44306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3413-2687-3BDF-27E8-7A0A06C0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C31289-7515-D5F3-AAD4-1971CEC30A0B}"/>
              </a:ext>
            </a:extLst>
          </p:cNvPr>
          <p:cNvSpPr/>
          <p:nvPr/>
        </p:nvSpPr>
        <p:spPr>
          <a:xfrm>
            <a:off x="837724" y="2242899"/>
            <a:ext cx="61543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470290-84D4-DFF7-9455-251C82FBA1C2}"/>
              </a:ext>
            </a:extLst>
          </p:cNvPr>
          <p:cNvSpPr/>
          <p:nvPr/>
        </p:nvSpPr>
        <p:spPr>
          <a:xfrm>
            <a:off x="837724" y="3521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1F30D28-C448-3746-1A8F-E85B9CDC8487}"/>
              </a:ext>
            </a:extLst>
          </p:cNvPr>
          <p:cNvSpPr/>
          <p:nvPr/>
        </p:nvSpPr>
        <p:spPr>
          <a:xfrm>
            <a:off x="837724" y="3521273"/>
            <a:ext cx="6185535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Transfer learning was applied uniformly across all models using pre-trained weights from the ImageNet dataset.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2C4DFBD-062C-4BE2-C38E-A5611777A6F2}"/>
              </a:ext>
            </a:extLst>
          </p:cNvPr>
          <p:cNvSpPr/>
          <p:nvPr/>
        </p:nvSpPr>
        <p:spPr>
          <a:xfrm>
            <a:off x="8994673" y="34102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Models:</a:t>
            </a:r>
            <a:endParaRPr lang="en-US" sz="28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5E6BCB0-603D-6066-92CB-DC09C440478E}"/>
              </a:ext>
            </a:extLst>
          </p:cNvPr>
          <p:cNvSpPr/>
          <p:nvPr/>
        </p:nvSpPr>
        <p:spPr>
          <a:xfrm>
            <a:off x="8994670" y="58986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68FFC7E-796B-E20F-179C-B01740816335}"/>
              </a:ext>
            </a:extLst>
          </p:cNvPr>
          <p:cNvSpPr/>
          <p:nvPr/>
        </p:nvSpPr>
        <p:spPr>
          <a:xfrm>
            <a:off x="8994672" y="411425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90184AF-1E5A-DBAC-984D-840A0DDA5874}"/>
              </a:ext>
            </a:extLst>
          </p:cNvPr>
          <p:cNvSpPr/>
          <p:nvPr/>
        </p:nvSpPr>
        <p:spPr>
          <a:xfrm>
            <a:off x="8994673" y="468878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ResNet50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6F74A73-3613-AE9B-EC3D-6481A3D07BAD}"/>
              </a:ext>
            </a:extLst>
          </p:cNvPr>
          <p:cNvSpPr/>
          <p:nvPr/>
        </p:nvSpPr>
        <p:spPr>
          <a:xfrm>
            <a:off x="8994671" y="53240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903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32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Xception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1645"/>
            <a:ext cx="61855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Xception, proposed by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François Chollet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the creator of Keras, is a deep convolutional neural network with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36 ConvNet layers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used for feature extraction. These layers are grouped into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14 modules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most of which include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linear residual connections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enhance training efficiency. Xception builds on the Inception architecture by fully replacing standard Inception modules with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depthwise separable convolutions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offering a more efficient and powerful model.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43" y="2735460"/>
            <a:ext cx="6046774" cy="403109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883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Simple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was trained on the dataset to classify images as either cancerous or non-cancerous. The model outputs a prediction along with a confidence score, indicating the probability of the image belonging to each class.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88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Simple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216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Configuration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738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 Size: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100 × 100 pixels, 3 RGB channels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34405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100 epochs, batch size of 32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39072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Classification Head: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3739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Fully connected layers with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ReLU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activation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Dropout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regularization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37724" y="53074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Batch normalization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training stability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37724" y="57741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Output Layer: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37724" y="62408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Softmax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activation for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multi-class classification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37724" y="67076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classes: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Cancer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Non-cancer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FFA603-94C0-C66A-1774-72608F75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14" y="2580917"/>
            <a:ext cx="3527909" cy="3527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/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/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/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/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/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/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/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/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/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/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196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Simple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024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Among these, the Xception model was selected due to its superior accuracy.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08" y="3154680"/>
            <a:ext cx="9709785" cy="3755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668" y="605552"/>
            <a:ext cx="5168265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Simple Model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17" y="1828086"/>
            <a:ext cx="3124795" cy="4999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668" y="7074813"/>
            <a:ext cx="627721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Put Mammogram image 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9282" y="1778675"/>
            <a:ext cx="627995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246" y="2377202"/>
            <a:ext cx="4950023" cy="26800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9282" y="5304353"/>
            <a:ext cx="6279952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Simple Model analyze The image and Output Cancer with confidence percentage 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6707" y="3762732"/>
            <a:ext cx="111169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Model: Report Diagnosis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0720"/>
            <a:ext cx="974276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Model : Data Preprocessing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07252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 Dataset Consolidation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015734"/>
            <a:ext cx="280082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four preprocessed tables were concatenated column-wise into a unified dataset to maintain a consistent schema across all image records.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630465" y="207252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2. Image Path Mapping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630465" y="3077416"/>
            <a:ext cx="280082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 file paths were updated to reflect their new locations within the project directory, ensuring correct access during model training.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423207" y="2070582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 Missing Value Imputation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80489" y="2926158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Remaining missing values were handled using: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580489" y="3843885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Backward Fill (bfill): Replaces missing entries with the next valid value.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0580489" y="5586143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Forward Fill (ffill): Replaces missing entries with the previous valid value.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1014710" y="207252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014710" y="3015734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267" y="811054"/>
            <a:ext cx="5373648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Detailed Model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9267" y="2030730"/>
            <a:ext cx="6237327" cy="73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Output Structure: 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Multi-task classification using 10 distinct softmax output layers: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9267" y="2966799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Mass Shape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9267" y="3411974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Mass Margins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9267" y="3857149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Calcification Type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9267" y="4302323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Calcification Distribution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9267" y="4747498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Pathology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9267" y="5192673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Breast Density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9267" y="5637848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Left or Right Breast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9267" y="6083022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 View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9267" y="6528197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 ID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99267" y="6973372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 Type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01426" y="2030730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Configuration: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01426" y="2601516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 Size : 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224 × 224 pixels, 3 RGB channels 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601426" y="3172301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Classification Head: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01426" y="3743087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Global Average Pooling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01426" y="4188262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Fully connected Dense layers with ReLU activation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601426" y="4633436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Dropout (rates: 0.5 and 0.3) for regularization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01426" y="5078611"/>
            <a:ext cx="6237327" cy="36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Batch Normalization for training stability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94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 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42235"/>
            <a:ext cx="12954952" cy="4127897"/>
          </a:xfrm>
          <a:prstGeom prst="roundRect">
            <a:avLst>
              <a:gd name="adj" fmla="val 8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64985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5017" y="2801064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19449" y="2801064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15444" y="2801064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7381" y="2801064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33529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5017" y="3486507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image_view_accuracy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119449" y="3486507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0.9444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15444" y="3486507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0.8923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1427381" y="3486507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0.9105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02074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5017" y="4171950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abnormality_id_accuracy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119449" y="4171950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0.8499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15444" y="4171950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0.8490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427381" y="4171950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0.8512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70618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5017" y="4857393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calc_distribution_accuracy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5119449" y="4857393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0.8046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315444" y="4857393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0.8024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1427381" y="4857393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0.7998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39162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5017" y="5542836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left_or_right_breast_accuracy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119449" y="5542836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0.6560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8315444" y="5542836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0.7310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1427381" y="5542836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0.7974</a:t>
            </a: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6077069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5017" y="6228278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calc_type_accuracy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5119449" y="6228278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0.6724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315444" y="6228278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0.6720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1427381" y="6228278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0.6701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594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 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42235"/>
            <a:ext cx="12954952" cy="4127897"/>
          </a:xfrm>
          <a:prstGeom prst="roundRect">
            <a:avLst>
              <a:gd name="adj" fmla="val 8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64985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5017" y="2801064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19449" y="2801064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DenseNet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15444" y="2801064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InceptionV3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7381" y="2801064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Xception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33529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5017" y="3486507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breast_density_accuracy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119449" y="3486507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0.6610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15444" y="3486507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0.6488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1427381" y="3486507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0.6397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020741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5017" y="4171950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mass_margins_accuracy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119449" y="4171950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0.6605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15444" y="4171950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0.6935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427381" y="4171950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0.6935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70618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5017" y="4857393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abnormality_type_accuracy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5119449" y="4857393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0.5659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315444" y="4857393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0.5255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1427381" y="4857393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0.5984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391626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5017" y="5542836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mass_shape_accuracy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119449" y="5542836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0.5373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8315444" y="5542836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0.5678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1427381" y="5542836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0.5724</a:t>
            </a: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6077069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85017" y="6228278"/>
            <a:ext cx="35481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pathology_accuracy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5119449" y="6228278"/>
            <a:ext cx="27097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0.6814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315444" y="6228278"/>
            <a:ext cx="2625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0.6203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1427381" y="6228278"/>
            <a:ext cx="211836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0.6217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280"/>
            <a:ext cx="7994690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 between reports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" y="1477566"/>
            <a:ext cx="4268391" cy="2637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" y="4355663"/>
            <a:ext cx="4268391" cy="9267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465" y="5498544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 in the RIGHT BREAST.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72465" y="5873115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highly suggestive of malignancy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72465" y="6247686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UOQ palpable malignant-looking mass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72465" y="6622256"/>
            <a:ext cx="426839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Calcifications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"Microcalcifications with dense mass"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72465" y="7304246"/>
            <a:ext cx="5537266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Lymph Node Involvement:"Suspicious axillary nodes" + "Borderline cortical thickness"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05" y="1477566"/>
            <a:ext cx="4268391" cy="26379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81005" y="4314766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 in the RIGHT BREAST.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5181005" y="4622185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Pathology: MALIGNANT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181005" y="4996755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Abnormality_type: mass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181005" y="5344834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Calcifications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"Clustered, coarse-round"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181005" y="5745895"/>
            <a:ext cx="508211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Lymph Node Involvement:"Mass_shape: lymph_node"</a:t>
            </a:r>
            <a:endParaRPr lang="en-US" sz="2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544" y="1477566"/>
            <a:ext cx="4268391" cy="26379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89544" y="4115514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A10B-34B1-D90F-E444-CB81D0198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0917C0-6AFA-F7CB-AD4A-2612C51A9901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5D91D0A-6108-290B-398D-A57A361F62DB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1DAC3B0-A6CB-6C5F-065B-911629096064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3E981DA-65D1-A0C6-08FE-C87134C9469F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D4EA36E-DA10-F29B-1AC9-A309093A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D53578A1-251B-0E0D-4CDD-18452152BFA4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451A3A5-8E56-C7AB-DC41-A8F19C4AA521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2AD49646-6B89-B57B-C844-A864E277F95C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7A9E70C-B45C-B087-0E22-31579D85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A4D97E8D-66CE-C90B-38D6-33E86AF85ECD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19FAA18-BECE-3500-06FB-C8F26BF39804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77F9ED15-83B4-4207-C96F-14EDCFE8D59C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2D3F19E0-666E-2431-3DD3-B63B3C417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D732695C-0569-D0DD-2ECD-855DFE25FFD1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429BB08-CC1B-5024-39C2-9FBF86405CBE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5C541FE5-4D3C-3A26-D519-948685787BB0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5D762147-9C06-EA9D-679B-F52D3EE1E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EC43B67D-207B-3F19-9D1E-1308D82131E3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AC1EA028-EBC0-6E8C-03BC-23F308D053E4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8BC2BB07-4E12-AFF6-CA9C-F566F23AC5B2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241F53B2-F89B-3FAE-A40A-56ED4D35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15D02977-5233-2B20-BC3F-CA29E362AFF3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085A01C3-82DD-C820-E432-A48300868B10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14EC58BD-8234-46D8-E98D-A86DEBD12EC4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7A08364B-002A-8EFC-09C1-9029EC684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CDF4EE11-7672-F6EA-5856-12F866AA3D72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8A5B1102-96ED-A7ED-9324-FB97A5F500C9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64A474E7-4F50-DCCC-375C-FCC9E930972D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96D2283B-3557-2447-A374-E8635CDE4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EF04F84E-CDC1-F7DF-1F2F-377EFF9B16EB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7BDB6747-26FC-7434-7CA2-172C4580049B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344709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9810"/>
            <a:ext cx="62156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42116"/>
            <a:ext cx="61855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Choose Flutter Application?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726061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Flutter is a powerful open-source UI software development kit created by Google. It is used to develop cross-platform applications for Android, iOS, Linux, macOS, Windows, Google Fuchsia, and the web from a single codebase.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6" y="2672001"/>
            <a:ext cx="4731187" cy="39485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93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3" y="260807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Breast cancer is one of the most common and life-threatening diseases among women worldwide.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2" y="377374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incidence of breast cancer is rising by around 3% per year, as populations in many countries are getting older.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515440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presents an AI-powered mobile application for breast cancer detection and monitoring through mammogram image analysis.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59" y="1411336"/>
            <a:ext cx="4340022" cy="32899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 4"/>
          <p:cNvSpPr/>
          <p:nvPr/>
        </p:nvSpPr>
        <p:spPr>
          <a:xfrm>
            <a:off x="8296404" y="496847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 age 40: Lifetime risk is approximately 1.5%.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96404" y="54313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 age 50: Lifetime risk rises to around 3%.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296404" y="59063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 age 70: Risk increases to more than 4%.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650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 Codebase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Hot Reload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Rich, Customizable Widgets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Performance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to Native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Open-Source and Strong Community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4D4A0-BC55-6435-C9DA-3BA9BCEC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439" y="2226178"/>
            <a:ext cx="4574271" cy="4574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847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Flask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8095" y="284511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Endpoints: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37724" y="34615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Prediction: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37724" y="392822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Accepts image via POST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439495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Returns Cancer/Non-Cancer + confidence score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486167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Prediction: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37724" y="532840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Returns multiple attributes (e.g., pathology, mass shape, calc type)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37724" y="61781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diagnostic report with timestamp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614761" y="286309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461504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 : 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 trained deep learning models via a Flask RESTful API, enabling mobile app integration.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5FD3E-0871-A62F-A9F5-AF07BF64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2ACBDE-8CEB-13BF-6129-8AC18479B73D}"/>
              </a:ext>
            </a:extLst>
          </p:cNvPr>
          <p:cNvSpPr/>
          <p:nvPr/>
        </p:nvSpPr>
        <p:spPr>
          <a:xfrm>
            <a:off x="837724" y="33318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Activity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Diagram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4093AAA-3D9A-FE5A-D55A-8D3C41A39B55}"/>
              </a:ext>
            </a:extLst>
          </p:cNvPr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FB1E7-A76E-FB14-A1BD-15DC1AC28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78" y="0"/>
            <a:ext cx="32047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318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document_5933725253338404979">
            <a:hlinkClick r:id="" action="ppaction://media"/>
            <a:extLst>
              <a:ext uri="{FF2B5EF4-FFF2-40B4-BE49-F238E27FC236}">
                <a16:creationId xmlns:a16="http://schemas.microsoft.com/office/drawing/2014/main" id="{6AA48278-87D1-6E12-896B-01A95BBAC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0214" y="0"/>
            <a:ext cx="465455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F497-74A8-5877-4B11-46CDC5CB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D57013-0312-DB94-323C-4E19B83EA7FF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9631537-48C3-DEF5-B1C8-247A76EC8317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0386363-B0CF-CD01-F832-87B4E97D13BD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50FADB8-633A-4F19-A5F5-E4E041147846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EADD553-DB04-0A6F-89A3-382680BE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DAFBABA2-6B6B-D49C-08FA-15DA3F884900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51C99528-530B-356B-F003-00C408BBBD97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E43523E-D2BA-E3DA-A7E2-C82F877A2EF9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0B7F9D51-0793-3971-058B-42BAE415E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66341429-55D4-B896-1C4C-8595563991BA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534F0F4D-368F-2AB0-E824-1183481CC160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A74829BE-682B-0AA6-2068-329BDAC009C5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F9851C74-119E-3CFC-C091-D47944F1E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7FBBB020-1715-CBD0-C008-9C46BC79A605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4F2DD6A1-D8AF-3A0A-83C2-18D0DBED7562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AE3C0657-4F70-B234-E432-CC6D9EB81CE4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9EAC86E4-8F4A-4187-AAC3-FBC2316A1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E503F2A9-6F67-ABC3-4E2C-3C87C69D9365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46200DC8-84C7-C32F-2992-52976E8F2265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AA804B21-D90C-83F1-F3A0-3A2BACE3682A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77865DB0-8B33-714D-7407-AFA2EA03B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879C5351-8CAA-4126-1AC5-B7429556364F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A974ED7F-CB9F-A4F8-CB0C-71216FE60ABB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D08D1A81-3D85-92A6-9901-67D2D18966C6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56DA79B2-3EDF-CC32-5909-8812E8086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47413196-E017-FFB1-C6FA-4D9D02D4BE06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9ED75CFB-CF77-630B-DAC4-F6651AED0672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ACC6ADFD-891A-AECB-6720-ABB646A733A1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DB04A8BE-ABC1-0619-9EA5-875A61422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E54571E4-5D8C-81A1-D1E6-7CD3A692E670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7CC604B5-DD06-4727-C4D8-097704B80472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351023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FA4D-7268-1900-3D29-6EE0E490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50058A-5F60-2BA4-9491-2C4E118AB518}"/>
              </a:ext>
            </a:extLst>
          </p:cNvPr>
          <p:cNvSpPr/>
          <p:nvPr/>
        </p:nvSpPr>
        <p:spPr>
          <a:xfrm>
            <a:off x="837724" y="20990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 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A101974-8FF4-9550-DAA2-7720B4B10CE0}"/>
              </a:ext>
            </a:extLst>
          </p:cNvPr>
          <p:cNvSpPr/>
          <p:nvPr/>
        </p:nvSpPr>
        <p:spPr>
          <a:xfrm>
            <a:off x="837724" y="32818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Dataset Usage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We utilized only a small portion of the available dataset —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 GB out of 163 GB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— due to storage and processing constraints.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C4EEBD-7CCB-9293-EE24-DEC6EA614BD3}"/>
              </a:ext>
            </a:extLst>
          </p:cNvPr>
          <p:cNvSpPr/>
          <p:nvPr/>
        </p:nvSpPr>
        <p:spPr>
          <a:xfrm>
            <a:off x="837724" y="413158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Resource Constraints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Our experiments were conducted with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computational resources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which impacted the scale and speed of our work.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D2630FE-E59C-584F-43BA-F9E791D9D814}"/>
              </a:ext>
            </a:extLst>
          </p:cNvPr>
          <p:cNvSpPr/>
          <p:nvPr/>
        </p:nvSpPr>
        <p:spPr>
          <a:xfrm>
            <a:off x="837724" y="498133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Need for Real-World Data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We aim to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collaborate with hospitals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the future to access real-world medical data for more robust and clinically relevant results.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729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6D37-A349-E027-151F-42BD1A41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9F0DC23-8E58-6717-42BF-17E8699C29E2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B575123-B2D2-09B5-0147-199298D8DAD2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826F13F1-43BB-9D03-38BF-013B846FD658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4C8F0BF-924D-8F08-821A-CC8BBCCE6D11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7E804BD-68E0-6960-C925-937AF3B1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E830806C-F123-E38D-18DB-EE369AD8FBB9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0F63753-9022-CD37-397C-A5F6397E7C28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65BCE89D-1993-69FB-DDED-C194AC000832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FDDC99D-6868-0A02-8F43-4A580691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14D51B98-4AC6-89B2-2F07-2AB652C6A38C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F1B553A-64B5-E715-D3B9-8D0C1178B803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D9D677B7-C10C-7736-4010-9FD8DEBA9008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D94D3AF-A066-2EB1-FD83-F92292EE9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C525FDF0-DE78-F02E-109D-C370FD3043EF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A48D59E6-75D6-B712-374B-2BC2BC00D1C7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E9C7DC98-4F94-902E-1D71-35721D372221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047D9A12-FCA7-20AA-4FA7-A75308937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8E8F3597-BFD1-A899-3A75-EA2D2F815703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4405D58C-BF6E-194A-D421-8F7F92C5E6D7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74DE8DC9-8765-BF5F-4110-A78FABB1A1C8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A2475622-2EC4-8D58-D62B-FD69AF353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60449D61-B7B7-F10C-D216-5322A99C3857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E3D5D5AB-6C38-7A03-3682-3BB3518BC05C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C7C69D12-672C-AD08-2518-8B170296FBCF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33E2D4F6-C1CF-B1C6-A5CB-466832A69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018DC7D0-2DC7-4637-902A-94966EDCD048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B1839343-B799-C060-A33A-E2AF55D9616E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A5DD1428-DC1D-C739-B358-97A09FDEE8C0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517C18CE-7B81-2AA1-15E1-B5503B9CE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3A713C3C-A84C-851D-8E1E-3A53BD94D017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FA9E56E7-7757-62AA-5205-4D43B0E8A150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303702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290C-1E34-D2AA-DF82-5402AA9F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51D1653-1618-AFBA-7F0D-7C84B5900DB1}"/>
              </a:ext>
            </a:extLst>
          </p:cNvPr>
          <p:cNvSpPr/>
          <p:nvPr/>
        </p:nvSpPr>
        <p:spPr>
          <a:xfrm>
            <a:off x="4761331" y="37377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048878-E77C-1AD4-AE62-3E770FBFCA84}"/>
              </a:ext>
            </a:extLst>
          </p:cNvPr>
          <p:cNvSpPr/>
          <p:nvPr/>
        </p:nvSpPr>
        <p:spPr>
          <a:xfrm>
            <a:off x="837724" y="32818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0300117-D059-6063-1126-AAA2F7ED39F1}"/>
              </a:ext>
            </a:extLst>
          </p:cNvPr>
          <p:cNvSpPr/>
          <p:nvPr/>
        </p:nvSpPr>
        <p:spPr>
          <a:xfrm>
            <a:off x="837724" y="413158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72A62CC-8B4B-5BCF-F081-F377B312D60E}"/>
              </a:ext>
            </a:extLst>
          </p:cNvPr>
          <p:cNvSpPr/>
          <p:nvPr/>
        </p:nvSpPr>
        <p:spPr>
          <a:xfrm>
            <a:off x="837724" y="498133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18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48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375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classification model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quickly identifies whether a medical image indicates cancer or not.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39042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more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diagnostic model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provides comprehensive reports, including lesion characteristics and diagnostic insights.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45565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models are seamlessly </a:t>
            </a:r>
            <a:r>
              <a:rPr lang="en-US" sz="2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into a mobile application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20874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app also includes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practical features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support patient care, such as a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medicine reminder alarm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helping users stay on track with treatment and follow-up.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C3AF-F75D-BBDB-D83F-6251BF084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D2D746A-68E7-FAC6-05BD-1D01B29F5474}"/>
              </a:ext>
            </a:extLst>
          </p:cNvPr>
          <p:cNvSpPr/>
          <p:nvPr/>
        </p:nvSpPr>
        <p:spPr>
          <a:xfrm>
            <a:off x="4744706" y="36548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E1ABF90-C48D-ABBC-E75A-E64E8E4CA326}"/>
              </a:ext>
            </a:extLst>
          </p:cNvPr>
          <p:cNvSpPr/>
          <p:nvPr/>
        </p:nvSpPr>
        <p:spPr>
          <a:xfrm>
            <a:off x="837724" y="32818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19E9785-48A6-FBA6-C116-B7AA1F916EE6}"/>
              </a:ext>
            </a:extLst>
          </p:cNvPr>
          <p:cNvSpPr/>
          <p:nvPr/>
        </p:nvSpPr>
        <p:spPr>
          <a:xfrm>
            <a:off x="837724" y="413158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BE8CD5D-D00C-B0C6-02BE-B62E6F1632C9}"/>
              </a:ext>
            </a:extLst>
          </p:cNvPr>
          <p:cNvSpPr/>
          <p:nvPr/>
        </p:nvSpPr>
        <p:spPr>
          <a:xfrm>
            <a:off x="837724" y="498133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53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04538-762D-057A-D8AB-8EBA857BF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128AEA-4C5D-6F59-57A6-C1509322B721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A0E8AAF-35A5-4D17-5292-0FA571147107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2ECFB33-D721-B84B-5637-42806A9507B5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CDF130B-C536-E829-2252-096E7A836627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93F0435-4DA7-DABE-021F-6EC768F4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01AD4334-FB4D-3ED7-F78E-CE870DDB59FB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4E8EA321-9884-EE46-8327-083147217656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C5B8519-6CEF-D674-5874-3D46825D4CA7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ED19E802-17CB-EB38-409A-62DF208F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4A489008-B74F-E1CC-859B-0735143C0AC3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2B830913-29EA-CF55-2CE6-15AC39EE4E2D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1E9693AC-3E09-CA87-D686-B420E117E782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E1DAC78E-2F38-FE83-D762-F60B83F7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936E17C6-D6F3-8DB6-F256-AA5DC506FDD9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CD76E8C3-5ACF-DCC1-9641-299EB3537082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A1859031-5F5D-449A-1598-96AEE6847F6B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6A43C366-9811-D18C-C27A-2D25AAE63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9DAC3020-FA88-7357-EBBA-CE3B3678B4B2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0D84A237-3B9E-7A24-EBA2-8B67303FEF1E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8D15CD02-1B54-32D5-1911-84AB80209042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3EEBB377-B399-0BC6-03B2-80C87AC32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49D7E065-67D3-CEAE-1624-59E2DCEC480A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E90226B1-4C50-FF95-93C5-F1E69D3940C2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65FD29C5-DA08-21D6-409E-E53182879FC5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2B72F677-3DFC-9525-0817-DC371CB52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7E964335-901D-E9D8-1D2A-ED98DA52A43A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648C0DB6-6EB6-EE70-ADD8-EEACC5B99A78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5BE1C637-47DE-4158-7D05-314B9F1D6616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C68EF003-37D1-88C4-0281-BBBA0A9FE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92F54857-FF71-F485-AFCE-658122FE9941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D69D3F7F-563C-11C3-CD10-A00B0A62F930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249674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79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207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37974" y="246096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2365534"/>
            <a:ext cx="467963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Multi-Cancer Detection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2931438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Extend detection of cancers to include::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615559" y="3398163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Lung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Skin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Bone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Colorectal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cancers.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615559" y="3924776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64743" y="232076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564993" y="243244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242578" y="2365534"/>
            <a:ext cx="5550098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Specialist &amp; Clinic Integration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242578" y="3353753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Book appointments with oncologists based on location and diagnostic results.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837724" y="48072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937974" y="49598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615559" y="4831318"/>
            <a:ext cx="5549979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Record Management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615559" y="5819537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tracking of medical history and diagnostic reports.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7464743" y="47865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8" name="Text 16"/>
          <p:cNvSpPr/>
          <p:nvPr/>
        </p:nvSpPr>
        <p:spPr>
          <a:xfrm>
            <a:off x="7564993" y="492332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242578" y="4831318"/>
            <a:ext cx="5550098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Multi-Modal Imaging for Enhanced Cancer Detection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242578" y="6241852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diverse datasets and imaging modalities: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8242578" y="6708577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CT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MRI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PET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and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Ultrasound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9127-1895-1713-D0EB-5236AB63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A3BB1D-DAC1-AA9E-858E-3A60ED2A6CD0}"/>
              </a:ext>
            </a:extLst>
          </p:cNvPr>
          <p:cNvSpPr/>
          <p:nvPr/>
        </p:nvSpPr>
        <p:spPr>
          <a:xfrm>
            <a:off x="4498955" y="290186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Thanks!</a:t>
            </a:r>
            <a:endParaRPr lang="en-US" sz="8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5EBE2AF-74FA-4AF0-014A-819D7576EE9F}"/>
              </a:ext>
            </a:extLst>
          </p:cNvPr>
          <p:cNvSpPr/>
          <p:nvPr/>
        </p:nvSpPr>
        <p:spPr>
          <a:xfrm>
            <a:off x="837724" y="328183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EF8B241-2BF1-77B4-637D-EB097DDA176F}"/>
              </a:ext>
            </a:extLst>
          </p:cNvPr>
          <p:cNvSpPr/>
          <p:nvPr/>
        </p:nvSpPr>
        <p:spPr>
          <a:xfrm>
            <a:off x="837724" y="413158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7D98917-8608-DE85-6CA1-4A315DD94BF0}"/>
              </a:ext>
            </a:extLst>
          </p:cNvPr>
          <p:cNvSpPr/>
          <p:nvPr/>
        </p:nvSpPr>
        <p:spPr>
          <a:xfrm>
            <a:off x="5459600" y="5564364"/>
            <a:ext cx="4515673" cy="38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4400" dirty="0">
                <a:solidFill>
                  <a:schemeClr val="bg1"/>
                </a:solidFill>
              </a:rPr>
              <a:t>Any Questions..?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BEE8E-7C36-B4B1-2465-F72F812B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27" y="4897636"/>
            <a:ext cx="853610" cy="8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193"/>
            <a:ext cx="67585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69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Late Diagnosis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A leading cause of high breast cancer mortality, especially in low-resource settings.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37636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Access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Shortage of expert radiologists and diagnostic tools in many regions.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42304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 Methods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Traditional screening is time-consuming, costly, and not always accessible.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46971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Need for Innovation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There's a strong demand for an affordable, accurate, and accessible early detection tool.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53493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Proposed Solution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Develop an </a:t>
            </a: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AI-based mobile platform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assist with early detection and monitoring via mammogram image analysis.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40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Mammogram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7739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most common screening test for breast cancer is low-dose X-ray imaging of the breast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282713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Tumors can appear unusually dense within the breast, distort the shape of surrounding tissue, or cause small dense flecks called microcalcifications.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04721" y="4191595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What if I have abnormal mammogram results?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37724" y="488561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Ultrasound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Uses sound waves to distinguish between solid masses and fluid-filled cysts.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573536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MRI (Magnetic Resonance Imaging)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Provides highly detailed images.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65851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Biopsy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Removes a small sample of tissue for lab testing to confirm if cancer is present.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5" y="2313338"/>
            <a:ext cx="6584792" cy="39544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5399-01DB-44CF-20E3-7AFCA6CD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7874B7-C656-E418-43D7-B4B8760021BB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F4A933C-CAE3-FF97-620C-1270DF9624B5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B4612A7-0C1B-F2A0-189D-CCD75DEBB029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869F986-FEDC-E796-4812-041508495B7D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AF938343-1041-7CAE-ABAB-CAE7C9D2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5EF384DB-58B1-45DA-95F2-FB58D4482C1F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988E52F-72CC-7DD5-6AB5-003EE8CDD0A9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6873453-2C31-1A63-DD86-A90BE83F0ED7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A0A34C2F-427B-9A4A-C92C-191E7A6F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2FAB1DED-1D5D-D08D-AD41-6DEFCD10CF23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FAA3FC46-FCB5-2663-D2C0-BF9B464EE235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58D1B6E4-AC25-0AA2-0D78-1B80768C213A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8B78783-35B6-C45A-303E-C7EDB9DB7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5966AA53-8416-DFD3-546C-7CA6CD954463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C374D8E9-AAF8-712D-717E-837AFB54B430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7AFB5992-15C4-5088-FAC1-4B706F71BA7A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DD66852B-9AD1-E80B-3FB4-0EBEB5E4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21EB04EE-A6F1-B033-1FEC-F5A9D0C81030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2F51A188-72E4-C028-CA1B-A441F7FFC744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65E94F97-5AD7-441B-3AEE-FC56E13F4889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868B429D-0EE0-3099-6D4D-E9A91598C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4D4A29EF-3ECD-8054-427A-71DDAC88EDAD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3017AFEA-D00B-197C-CD78-F30C51838C2F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0C45C483-440A-B050-CB5E-FE7F00BB64EE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E6052AB2-67CE-6432-126E-BBC528619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C8380E6A-84DB-0DE1-32D2-5150CC80CBCD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22206AD2-8929-36E6-9B15-6468F51BA6D4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B80348BE-64B8-9FFC-B2D0-9F9695741C0B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CBFE064A-7B4C-6E54-E64E-D395465DB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A9F1EBF6-D23F-BC03-28EA-6D2FC7F5C4BA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229BAAFE-B9F4-9B1C-424A-571BBEC700C7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88173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18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44654"/>
            <a:ext cx="12954952" cy="3523059"/>
          </a:xfrm>
          <a:prstGeom prst="roundRect">
            <a:avLst>
              <a:gd name="adj" fmla="val 10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95227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898" y="3103483"/>
            <a:ext cx="2027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Comparison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598902" y="3103483"/>
            <a:ext cx="4984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Mammogram Mastery A Robust Dataset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069705" y="3103483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CBIS-DDSM Dataset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845344" y="363771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898" y="3788926"/>
            <a:ext cx="2027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3598902" y="3788926"/>
            <a:ext cx="4984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10,430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069705" y="3788926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10,239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845344" y="4323159"/>
            <a:ext cx="12939713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898" y="4474369"/>
            <a:ext cx="2027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84898" y="4785598"/>
            <a:ext cx="2027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 of Image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3598902" y="4665881"/>
            <a:ext cx="49845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Augmented Cancer &amp; Non-Cancer Mammogram Images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069705" y="4402574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Cropped images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069705" y="4857393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ROI mask images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069705" y="5312212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mammogram images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845344" y="577465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898" y="5925860"/>
            <a:ext cx="2027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Model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3598902" y="5925860"/>
            <a:ext cx="4984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Simple Model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069705" y="5925860"/>
            <a:ext cx="4476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Report Model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02FC-7DF0-3FB3-1433-10FBCA86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ACE395E-E185-E5E8-A321-8CD57127CCBF}"/>
              </a:ext>
            </a:extLst>
          </p:cNvPr>
          <p:cNvSpPr/>
          <p:nvPr/>
        </p:nvSpPr>
        <p:spPr>
          <a:xfrm>
            <a:off x="568881" y="446961"/>
            <a:ext cx="3824407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u="sng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Outline</a:t>
            </a:r>
            <a:endParaRPr lang="en-US" sz="3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1615046-FCA2-0A8F-95CA-8FB5FA528C8B}"/>
              </a:ext>
            </a:extLst>
          </p:cNvPr>
          <p:cNvSpPr/>
          <p:nvPr/>
        </p:nvSpPr>
        <p:spPr>
          <a:xfrm>
            <a:off x="7303770" y="1250037"/>
            <a:ext cx="22860" cy="653415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898A376-9C36-AC57-0F31-0F910C023B7E}"/>
              </a:ext>
            </a:extLst>
          </p:cNvPr>
          <p:cNvSpPr/>
          <p:nvPr/>
        </p:nvSpPr>
        <p:spPr>
          <a:xfrm>
            <a:off x="6667679" y="1421368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22B869A-72D1-035E-0381-2A71412D0680}"/>
              </a:ext>
            </a:extLst>
          </p:cNvPr>
          <p:cNvSpPr/>
          <p:nvPr/>
        </p:nvSpPr>
        <p:spPr>
          <a:xfrm>
            <a:off x="7132380" y="1250037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BF88E95-BAFC-DA52-F648-43BA5747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24" y="1289387"/>
            <a:ext cx="229433" cy="28682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90252EBD-CDD0-26AD-22C3-92989A01BA5B}"/>
              </a:ext>
            </a:extLst>
          </p:cNvPr>
          <p:cNvSpPr/>
          <p:nvPr/>
        </p:nvSpPr>
        <p:spPr>
          <a:xfrm>
            <a:off x="4590455" y="1305878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0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BCB16B0-BF9E-444F-9511-24B27DCC5E13}"/>
              </a:ext>
            </a:extLst>
          </p:cNvPr>
          <p:cNvSpPr/>
          <p:nvPr/>
        </p:nvSpPr>
        <p:spPr>
          <a:xfrm>
            <a:off x="7475160" y="2396490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91A38A7B-C238-8ECA-A243-52380B6AB6CA}"/>
              </a:ext>
            </a:extLst>
          </p:cNvPr>
          <p:cNvSpPr/>
          <p:nvPr/>
        </p:nvSpPr>
        <p:spPr>
          <a:xfrm>
            <a:off x="7132380" y="2225159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D9BF687E-242A-B65D-7820-75FA66EF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424" y="2264509"/>
            <a:ext cx="229433" cy="28682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F5E4800E-EFB9-DD9F-8B7E-41196CC87965}"/>
              </a:ext>
            </a:extLst>
          </p:cNvPr>
          <p:cNvSpPr/>
          <p:nvPr/>
        </p:nvSpPr>
        <p:spPr>
          <a:xfrm>
            <a:off x="8127802" y="2280999"/>
            <a:ext cx="2242780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F1D94806-C614-CA70-88CD-B2EA65497FE0}"/>
              </a:ext>
            </a:extLst>
          </p:cNvPr>
          <p:cNvSpPr/>
          <p:nvPr/>
        </p:nvSpPr>
        <p:spPr>
          <a:xfrm>
            <a:off x="6667679" y="3237071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A213352D-2420-720C-CBB7-39CE5D52520A}"/>
              </a:ext>
            </a:extLst>
          </p:cNvPr>
          <p:cNvSpPr/>
          <p:nvPr/>
        </p:nvSpPr>
        <p:spPr>
          <a:xfrm>
            <a:off x="7132380" y="3065740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214B26AE-CB95-50D5-2281-85DDAA9F2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24" y="3105090"/>
            <a:ext cx="229433" cy="286822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6F5BA19C-3776-28EB-02AD-E423B67F0895}"/>
              </a:ext>
            </a:extLst>
          </p:cNvPr>
          <p:cNvSpPr/>
          <p:nvPr/>
        </p:nvSpPr>
        <p:spPr>
          <a:xfrm>
            <a:off x="4590455" y="3121581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</a:t>
            </a:r>
            <a:endParaRPr lang="en-US" sz="20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4C583E5D-3481-C26B-30E2-8AE538D1CB5B}"/>
              </a:ext>
            </a:extLst>
          </p:cNvPr>
          <p:cNvSpPr/>
          <p:nvPr/>
        </p:nvSpPr>
        <p:spPr>
          <a:xfrm>
            <a:off x="7475160" y="4077653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D4B37FD6-1E52-340C-A62C-1FC1EEFE2753}"/>
              </a:ext>
            </a:extLst>
          </p:cNvPr>
          <p:cNvSpPr/>
          <p:nvPr/>
        </p:nvSpPr>
        <p:spPr>
          <a:xfrm>
            <a:off x="7132380" y="3906322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27F76CEB-44EC-097F-1FF4-3629202B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424" y="3945672"/>
            <a:ext cx="229433" cy="286822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2A797A20-25A4-BC5A-E61F-B197CE1CA180}"/>
              </a:ext>
            </a:extLst>
          </p:cNvPr>
          <p:cNvSpPr/>
          <p:nvPr/>
        </p:nvSpPr>
        <p:spPr>
          <a:xfrm>
            <a:off x="8127802" y="3962162"/>
            <a:ext cx="208835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200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5305EE0A-10B5-3DDC-3CBD-5486AB64A55E}"/>
              </a:ext>
            </a:extLst>
          </p:cNvPr>
          <p:cNvSpPr/>
          <p:nvPr/>
        </p:nvSpPr>
        <p:spPr>
          <a:xfrm>
            <a:off x="6667679" y="4918234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05D79548-0821-EC13-2010-BCC938C004DB}"/>
              </a:ext>
            </a:extLst>
          </p:cNvPr>
          <p:cNvSpPr/>
          <p:nvPr/>
        </p:nvSpPr>
        <p:spPr>
          <a:xfrm>
            <a:off x="7132380" y="4746903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26F96CED-54D3-7624-9A43-BE6C304D6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24" y="4786253"/>
            <a:ext cx="229433" cy="286822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8BC5BA5E-A5FD-F91E-0898-BDD3BFC6DA81}"/>
              </a:ext>
            </a:extLst>
          </p:cNvPr>
          <p:cNvSpPr/>
          <p:nvPr/>
        </p:nvSpPr>
        <p:spPr>
          <a:xfrm>
            <a:off x="4393406" y="4802743"/>
            <a:ext cx="2109192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Application</a:t>
            </a:r>
            <a:endParaRPr lang="en-US" sz="2000" dirty="0"/>
          </a:p>
        </p:txBody>
      </p:sp>
      <p:sp>
        <p:nvSpPr>
          <p:cNvPr id="24" name="Shape 17">
            <a:extLst>
              <a:ext uri="{FF2B5EF4-FFF2-40B4-BE49-F238E27FC236}">
                <a16:creationId xmlns:a16="http://schemas.microsoft.com/office/drawing/2014/main" id="{1AB1D856-9995-EC42-EDFC-F0AD683161CB}"/>
              </a:ext>
            </a:extLst>
          </p:cNvPr>
          <p:cNvSpPr/>
          <p:nvPr/>
        </p:nvSpPr>
        <p:spPr>
          <a:xfrm>
            <a:off x="7475160" y="5758815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0C803820-A8E8-B804-1D72-E5F9B44E5F45}"/>
              </a:ext>
            </a:extLst>
          </p:cNvPr>
          <p:cNvSpPr/>
          <p:nvPr/>
        </p:nvSpPr>
        <p:spPr>
          <a:xfrm>
            <a:off x="7132380" y="5587484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E5722238-B1F2-F423-AAEE-8FD380904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424" y="5626834"/>
            <a:ext cx="229433" cy="28682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4B3A1780-94FF-61A1-BB28-AD7677FC46CA}"/>
              </a:ext>
            </a:extLst>
          </p:cNvPr>
          <p:cNvSpPr/>
          <p:nvPr/>
        </p:nvSpPr>
        <p:spPr>
          <a:xfrm>
            <a:off x="8127802" y="5643324"/>
            <a:ext cx="1912144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28" name="Shape 20">
            <a:extLst>
              <a:ext uri="{FF2B5EF4-FFF2-40B4-BE49-F238E27FC236}">
                <a16:creationId xmlns:a16="http://schemas.microsoft.com/office/drawing/2014/main" id="{906F07CD-5226-554C-27FC-D351B70CA2EA}"/>
              </a:ext>
            </a:extLst>
          </p:cNvPr>
          <p:cNvSpPr/>
          <p:nvPr/>
        </p:nvSpPr>
        <p:spPr>
          <a:xfrm>
            <a:off x="6667679" y="6599396"/>
            <a:ext cx="487561" cy="22860"/>
          </a:xfrm>
          <a:prstGeom prst="roundRect">
            <a:avLst>
              <a:gd name="adj" fmla="val 106653"/>
            </a:avLst>
          </a:prstGeom>
          <a:solidFill>
            <a:srgbClr val="49606E"/>
          </a:solidFill>
          <a:ln/>
        </p:spPr>
      </p:sp>
      <p:sp>
        <p:nvSpPr>
          <p:cNvPr id="29" name="Shape 21">
            <a:extLst>
              <a:ext uri="{FF2B5EF4-FFF2-40B4-BE49-F238E27FC236}">
                <a16:creationId xmlns:a16="http://schemas.microsoft.com/office/drawing/2014/main" id="{97C164E6-4BD7-2349-AC47-F6602DEF7F4E}"/>
              </a:ext>
            </a:extLst>
          </p:cNvPr>
          <p:cNvSpPr/>
          <p:nvPr/>
        </p:nvSpPr>
        <p:spPr>
          <a:xfrm>
            <a:off x="7132380" y="6428065"/>
            <a:ext cx="365641" cy="36564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C5FAB604-1D20-24ED-D537-DD50FEBD1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24" y="6467415"/>
            <a:ext cx="229433" cy="286822"/>
          </a:xfrm>
          <a:prstGeom prst="rect">
            <a:avLst/>
          </a:prstGeom>
        </p:spPr>
      </p:pic>
      <p:sp>
        <p:nvSpPr>
          <p:cNvPr id="31" name="Text 22">
            <a:extLst>
              <a:ext uri="{FF2B5EF4-FFF2-40B4-BE49-F238E27FC236}">
                <a16:creationId xmlns:a16="http://schemas.microsoft.com/office/drawing/2014/main" id="{0AB00AC4-E21F-B7D6-CCFF-165AAB602430}"/>
              </a:ext>
            </a:extLst>
          </p:cNvPr>
          <p:cNvSpPr/>
          <p:nvPr/>
        </p:nvSpPr>
        <p:spPr>
          <a:xfrm>
            <a:off x="3435668" y="6483906"/>
            <a:ext cx="3066931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Conclusions &amp; Future Work</a:t>
            </a:r>
            <a:endParaRPr lang="en-US" sz="20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C5842DD2-F4E0-0650-3F28-037911391382}"/>
              </a:ext>
            </a:extLst>
          </p:cNvPr>
          <p:cNvSpPr/>
          <p:nvPr/>
        </p:nvSpPr>
        <p:spPr>
          <a:xfrm>
            <a:off x="568881" y="6820376"/>
            <a:ext cx="59337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54347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1707</Words>
  <Application>Microsoft Office PowerPoint</Application>
  <PresentationFormat>Custom</PresentationFormat>
  <Paragraphs>330</Paragraphs>
  <Slides>41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RawanEzzatt</cp:lastModifiedBy>
  <cp:revision>43</cp:revision>
  <dcterms:created xsi:type="dcterms:W3CDTF">2025-06-12T13:44:21Z</dcterms:created>
  <dcterms:modified xsi:type="dcterms:W3CDTF">2025-06-13T13:14:49Z</dcterms:modified>
</cp:coreProperties>
</file>